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79" r:id="rId4"/>
    <p:sldId id="280" r:id="rId5"/>
    <p:sldId id="269" r:id="rId6"/>
    <p:sldId id="275" r:id="rId7"/>
    <p:sldId id="289" r:id="rId8"/>
    <p:sldId id="270" r:id="rId9"/>
    <p:sldId id="268" r:id="rId10"/>
    <p:sldId id="288" r:id="rId11"/>
    <p:sldId id="291" r:id="rId12"/>
    <p:sldId id="294" r:id="rId13"/>
    <p:sldId id="277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øran Idar Moen" initials="JI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6" autoAdjust="0"/>
    <p:restoredTop sz="83638" autoAdjust="0"/>
  </p:normalViewPr>
  <p:slideViewPr>
    <p:cSldViewPr snapToGrid="0">
      <p:cViewPr varScale="1">
        <p:scale>
          <a:sx n="78" d="100"/>
          <a:sy n="78" d="100"/>
        </p:scale>
        <p:origin x="3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4" d="100"/>
          <a:sy n="104" d="100"/>
        </p:scale>
        <p:origin x="24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885B7-7DE1-4E8E-AA41-4424AD5202D8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019D1-DD41-46CF-B09A-8884D05A5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26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4CA31-B7B1-4EE9-898A-60132D44730B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470DE-629C-452D-BB16-3EDEFAFA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5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17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2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13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8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03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4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29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3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35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59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470DE-629C-452D-BB16-3EDEFAFAF8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0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414C5-9E9C-464B-B11C-118AAFA4A35F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43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0262-9D77-4CEE-9380-1AC2A520D273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2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E9B66-DF80-45A2-9B46-0FBB700374A7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89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CF4D-13A3-4690-A06E-7089C11C5C74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15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25B1-C645-401D-B051-7BAD7AF5E9D2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06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55FA-1FED-4FFC-81EB-EC087513EF0E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39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78203-7F49-4231-A66A-445DBE7EA458}" type="datetime1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68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C17E-7391-4639-BD41-EBAAD3E92ACC}" type="datetime1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7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038A-C8C6-469E-A4C6-8433B65ACF0D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21188" y="6356350"/>
            <a:ext cx="2743200" cy="365125"/>
          </a:xfrm>
        </p:spPr>
        <p:txBody>
          <a:bodyPr/>
          <a:lstStyle/>
          <a:p>
            <a:pPr algn="ctr"/>
            <a:fld id="{AF7BB034-C840-4243-8EAE-489FCD217D4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2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F5E9-DD64-4F52-8DF8-25A95760082F}" type="datetime1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82053" y="6356350"/>
            <a:ext cx="2743200" cy="365125"/>
          </a:xfrm>
        </p:spPr>
        <p:txBody>
          <a:bodyPr/>
          <a:lstStyle/>
          <a:p>
            <a:pPr algn="ctr"/>
            <a:fld id="{AF7BB034-C840-4243-8EAE-489FCD217D48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2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9C783-68C2-45B7-8B3B-3378DF9850BF}" type="datetime1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6226-7161-4EB9-A06C-B47344CC259F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7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30DC-2192-4CA1-AC46-84A6C8D5069B}" type="datetime1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0F5F-B390-4F2A-8809-5AE585F4A292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4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C57F-552F-4D22-A249-0B5A2FC1F7CC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1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E7F7-3CCE-4291-BEA0-6B871A1DE1CB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2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6775-A399-4932-9FF2-5BB058D47D7C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7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7170-5C09-45F9-AC3F-C4CB3D1CACFD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2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7170-5C09-45F9-AC3F-C4CB3D1CACFD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7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7170-5C09-45F9-AC3F-C4CB3D1CACFD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7170-5C09-45F9-AC3F-C4CB3D1CACFD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pPr/>
              <a:t>‹#›</a:t>
            </a:fld>
            <a:r>
              <a:rPr lang="en-US" smtClean="0"/>
              <a:t>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47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7170-5C09-45F9-AC3F-C4CB3D1CACFD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pPr/>
              <a:t>‹#›</a:t>
            </a:fld>
            <a:r>
              <a:rPr lang="en-US" smtClean="0"/>
              <a:t>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64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3369-B91D-49EA-886A-C164D56AFEB7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37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7170-5C09-45F9-AC3F-C4CB3D1CACFD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B034-C840-4243-8EAE-489FCD217D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07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21F9-50F0-4DE9-90BB-E280B43C4A84}" type="datetime1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2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75A8-1396-4C6C-A619-0150E938DC8D}" type="datetime1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9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9B6A5-6702-4577-B8B8-7B8398320720}" type="datetime1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32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8AC55-B4FF-4C52-956C-36464E4A66C9}" type="datetime1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35A4-CCB4-4D47-9DD4-F8F4F50E2E52}" type="datetime1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85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A580E-0E09-4570-9E22-3C997CD8FAAC}" type="datetime1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8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AF7C2-1F08-4A5B-8AE9-39230737B97E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AFEC4-86BC-44CC-A1E5-31DF1E72A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B7170-5C09-45F9-AC3F-C4CB3D1CACFD}" type="datetime1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5267" y="62769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7355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BB034-C840-4243-8EAE-489FCD217D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642161" y="6112600"/>
            <a:ext cx="1423278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t="16829" b="25159"/>
          <a:stretch/>
        </p:blipFill>
        <p:spPr>
          <a:xfrm>
            <a:off x="154284" y="6180666"/>
            <a:ext cx="3202105" cy="626533"/>
          </a:xfrm>
          <a:prstGeom prst="rect">
            <a:avLst/>
          </a:prstGeom>
        </p:spPr>
      </p:pic>
      <p:pic>
        <p:nvPicPr>
          <p:cNvPr id="10" name="Picture 11" descr="MN_FYSISK_A_ENG.png"/>
          <p:cNvPicPr>
            <a:picLocks noChangeAspect="1"/>
          </p:cNvPicPr>
          <p:nvPr userDrawn="1"/>
        </p:nvPicPr>
        <p:blipFill>
          <a:blip r:embed="rId23"/>
          <a:srcRect b="55283"/>
          <a:stretch>
            <a:fillRect/>
          </a:stretch>
        </p:blipFill>
        <p:spPr bwMode="auto">
          <a:xfrm>
            <a:off x="160864" y="118533"/>
            <a:ext cx="2603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025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Detecting </a:t>
            </a:r>
            <a:r>
              <a:rPr lang="en-US" b="1" dirty="0">
                <a:solidFill>
                  <a:srgbClr val="FFFF00"/>
                </a:solidFill>
              </a:rPr>
              <a:t>high-latitude </a:t>
            </a:r>
            <a:r>
              <a:rPr lang="en-US" b="1" dirty="0" err="1">
                <a:solidFill>
                  <a:srgbClr val="FFFF00"/>
                </a:solidFill>
              </a:rPr>
              <a:t>ionospheric</a:t>
            </a:r>
            <a:r>
              <a:rPr lang="en-US" b="1" dirty="0">
                <a:solidFill>
                  <a:srgbClr val="FFFF00"/>
                </a:solidFill>
              </a:rPr>
              <a:t> plasma irregularities by Swarm satellites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30638"/>
            <a:ext cx="9262533" cy="1655762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Yaqi Jin</a:t>
            </a:r>
            <a:r>
              <a:rPr lang="en-US" b="1" baseline="30000" dirty="0" smtClean="0">
                <a:solidFill>
                  <a:srgbClr val="FFFF00"/>
                </a:solidFill>
              </a:rPr>
              <a:t>1</a:t>
            </a:r>
            <a:r>
              <a:rPr lang="en-US" dirty="0" smtClean="0">
                <a:solidFill>
                  <a:srgbClr val="FFFF00"/>
                </a:solidFill>
              </a:rPr>
              <a:t>,</a:t>
            </a:r>
            <a:r>
              <a:rPr lang="en-US" dirty="0">
                <a:solidFill>
                  <a:srgbClr val="FFFF00"/>
                </a:solidFill>
              </a:rPr>
              <a:t> Andres Spicher</a:t>
            </a:r>
            <a:r>
              <a:rPr lang="en-US" baseline="30000" dirty="0">
                <a:solidFill>
                  <a:srgbClr val="FFFF00"/>
                </a:solidFill>
              </a:rPr>
              <a:t>1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Chao Xiong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Lasse Clausen</a:t>
            </a:r>
            <a:r>
              <a:rPr lang="en-US" baseline="30000" dirty="0" smtClean="0">
                <a:solidFill>
                  <a:srgbClr val="FFFF00"/>
                </a:solidFill>
              </a:rPr>
              <a:t>1</a:t>
            </a:r>
            <a:r>
              <a:rPr lang="en-US" dirty="0" smtClean="0">
                <a:solidFill>
                  <a:srgbClr val="FFFF00"/>
                </a:solidFill>
              </a:rPr>
              <a:t>, Claudia Stolle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, Guram Kervalishvili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, and Wojciech </a:t>
            </a:r>
            <a:r>
              <a:rPr lang="en-US" dirty="0">
                <a:solidFill>
                  <a:srgbClr val="FFFF00"/>
                </a:solidFill>
              </a:rPr>
              <a:t>Miloch</a:t>
            </a:r>
            <a:r>
              <a:rPr lang="en-US" baseline="30000" dirty="0">
                <a:solidFill>
                  <a:srgbClr val="FFFF00"/>
                </a:solidFill>
              </a:rPr>
              <a:t>1</a:t>
            </a:r>
            <a:endParaRPr lang="en-US" dirty="0" smtClean="0">
              <a:solidFill>
                <a:srgbClr val="FFFF00"/>
              </a:solidFill>
            </a:endParaRPr>
          </a:p>
          <a:p>
            <a:pPr marL="457200" indent="-457200" algn="l">
              <a:buAutoNum type="arabicParenBoth"/>
            </a:pPr>
            <a:r>
              <a:rPr lang="en-US" dirty="0" smtClean="0">
                <a:solidFill>
                  <a:srgbClr val="FFFF00"/>
                </a:solidFill>
              </a:rPr>
              <a:t>University of Oslo, Department of Physics, Oslo, Norway. </a:t>
            </a:r>
          </a:p>
          <a:p>
            <a:pPr marL="457200" indent="-457200" algn="l">
              <a:buAutoNum type="arabicParenBoth"/>
            </a:pPr>
            <a:r>
              <a:rPr lang="en-US" dirty="0" smtClean="0">
                <a:solidFill>
                  <a:srgbClr val="FFFF00"/>
                </a:solidFill>
              </a:rPr>
              <a:t>Helmholtz </a:t>
            </a:r>
            <a:r>
              <a:rPr lang="en-US" dirty="0">
                <a:solidFill>
                  <a:srgbClr val="FFFF00"/>
                </a:solidFill>
              </a:rPr>
              <a:t>Centre Potsdam, </a:t>
            </a:r>
            <a:r>
              <a:rPr lang="en-US" dirty="0" smtClean="0">
                <a:solidFill>
                  <a:srgbClr val="FFFF00"/>
                </a:solidFill>
              </a:rPr>
              <a:t>GFZ, </a:t>
            </a:r>
            <a:r>
              <a:rPr lang="en-US" dirty="0" err="1" smtClean="0">
                <a:solidFill>
                  <a:srgbClr val="FFFF00"/>
                </a:solidFill>
              </a:rPr>
              <a:t>Telegrafenberg</a:t>
            </a:r>
            <a:r>
              <a:rPr lang="en-US" dirty="0">
                <a:solidFill>
                  <a:srgbClr val="FFFF00"/>
                </a:solidFill>
              </a:rPr>
              <a:t>, 14473 Potsdam, </a:t>
            </a:r>
            <a:r>
              <a:rPr lang="en-US" dirty="0" smtClean="0">
                <a:solidFill>
                  <a:srgbClr val="FFFF00"/>
                </a:solidFill>
              </a:rPr>
              <a:t>Germany.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898" y="5651593"/>
            <a:ext cx="2134917" cy="10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5651593"/>
            <a:ext cx="320210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9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"/>
    </mc:Choice>
    <mc:Fallback xmlns="">
      <p:transition spd="slow" advTm="163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IMF By dependence of irregularities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7"/>
          <a:stretch/>
        </p:blipFill>
        <p:spPr>
          <a:xfrm>
            <a:off x="281828" y="1964266"/>
            <a:ext cx="5775922" cy="39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0"/>
          <a:stretch/>
        </p:blipFill>
        <p:spPr>
          <a:xfrm>
            <a:off x="6056093" y="1981200"/>
            <a:ext cx="566266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"/>
    </mc:Choice>
    <mc:Fallback xmlns="">
      <p:transition spd="slow" advTm="85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Seasonal variations </a:t>
            </a:r>
            <a:r>
              <a:rPr lang="en-US" sz="4000" dirty="0"/>
              <a:t>of </a:t>
            </a:r>
            <a:r>
              <a:rPr lang="en-US" sz="4000" dirty="0" err="1" smtClean="0"/>
              <a:t>ionospheric</a:t>
            </a:r>
            <a:r>
              <a:rPr lang="en-US" sz="4000" dirty="0" smtClean="0"/>
              <a:t> irregularities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5864" y="1571625"/>
            <a:ext cx="8129340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142066"/>
            <a:ext cx="33104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GPS TEC and electron density show similar temporal variations.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Clear solar cycle variation.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Density shows similar variations versus local seasons.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Irregularity parameters behave differently versus local seasons.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"/>
    </mc:Choice>
    <mc:Fallback xmlns="">
      <p:transition spd="slow" advTm="87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292"/>
            <a:ext cx="10515600" cy="3762375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/>
              <a:t>Swarm can be used to characterize the global distributation of ionospheric irregularities. </a:t>
            </a:r>
          </a:p>
          <a:p>
            <a:r>
              <a:rPr lang="nb-NO" dirty="0" smtClean="0"/>
              <a:t>Similarities and differences between TEC and Ne flucatuations at high latitudes: </a:t>
            </a:r>
          </a:p>
          <a:p>
            <a:pPr marL="514350" indent="-514350">
              <a:buFont typeface="+mj-lt"/>
              <a:buAutoNum type="alphaLcParenR"/>
            </a:pPr>
            <a:r>
              <a:rPr lang="nb-N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spatial distributions of Ne and TEC are similar</a:t>
            </a:r>
            <a:r>
              <a:rPr lang="nb-NO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b-NO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nb-NO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 are more confined in the central polar cap, while ROTI are located both in the polar cap and along the auroral oval. </a:t>
            </a:r>
            <a:endParaRPr lang="nb-NO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dirty="0"/>
              <a:t>The spatial </a:t>
            </a:r>
            <a:r>
              <a:rPr lang="nb-NO" dirty="0" smtClean="0"/>
              <a:t>distributions </a:t>
            </a:r>
            <a:r>
              <a:rPr lang="nb-NO" dirty="0"/>
              <a:t>of irregularities </a:t>
            </a:r>
            <a:r>
              <a:rPr lang="nb-NO" dirty="0" smtClean="0"/>
              <a:t>are </a:t>
            </a:r>
            <a:r>
              <a:rPr lang="nb-NO" dirty="0"/>
              <a:t>dependent on the IMF </a:t>
            </a:r>
            <a:r>
              <a:rPr lang="nb-NO" dirty="0" smtClean="0"/>
              <a:t>By.</a:t>
            </a:r>
            <a:endParaRPr lang="nb-NO" dirty="0"/>
          </a:p>
          <a:p>
            <a:r>
              <a:rPr lang="nb-NO" dirty="0"/>
              <a:t>The irregularities show clear solar cycle and seasonal </a:t>
            </a:r>
            <a:r>
              <a:rPr lang="nb-NO" dirty="0" smtClean="0"/>
              <a:t>variations in both hemispheres.</a:t>
            </a:r>
            <a:endParaRPr lang="nb-NO" dirty="0"/>
          </a:p>
          <a:p>
            <a:pPr marL="514350" indent="-514350">
              <a:buFont typeface="+mj-lt"/>
              <a:buAutoNum type="alphaLcParenR"/>
            </a:pPr>
            <a:endParaRPr lang="nb-NO" sz="2600" dirty="0" smtClean="0"/>
          </a:p>
          <a:p>
            <a:pPr marL="514350" indent="-514350">
              <a:buFont typeface="+mj-lt"/>
              <a:buAutoNum type="alphaLcParenR"/>
            </a:pPr>
            <a:endParaRPr lang="nb-NO" sz="2600" dirty="0"/>
          </a:p>
          <a:p>
            <a:pPr marL="514350" indent="-514350">
              <a:buFont typeface="+mj-lt"/>
              <a:buAutoNum type="alphaLcParenR"/>
            </a:pPr>
            <a:endParaRPr lang="nb-NO" sz="2600" dirty="0" smtClean="0"/>
          </a:p>
          <a:p>
            <a:pPr marL="514350" indent="-514350">
              <a:buFont typeface="+mj-lt"/>
              <a:buAutoNum type="alphaL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"/>
    </mc:Choice>
    <mc:Fallback xmlns="">
      <p:transition spd="slow" advTm="61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67630" y="2967336"/>
            <a:ext cx="3856760" cy="92333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04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"/>
    </mc:Choice>
    <mc:Fallback xmlns="">
      <p:transition spd="slow" advTm="67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b-NO" dirty="0" smtClean="0"/>
              <a:t>Outline 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b-NO" dirty="0" smtClean="0"/>
              <a:t>1. Introduction to ionospheric irregularities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/>
              <a:t>2. Swarm Datasets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/>
              <a:t>3. </a:t>
            </a:r>
            <a:r>
              <a:rPr lang="nb-NO" dirty="0"/>
              <a:t>S</a:t>
            </a:r>
            <a:r>
              <a:rPr lang="nb-NO" dirty="0" smtClean="0"/>
              <a:t>tatistical result of high-latitude irregularities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nb-NO" dirty="0" smtClean="0"/>
              <a:t>4. 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"/>
    </mc:Choice>
    <mc:Fallback xmlns="">
      <p:transition spd="slow" advTm="55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1676400" y="737175"/>
            <a:ext cx="8915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38" indent="-514338" algn="ctr"/>
            <a:r>
              <a:rPr lang="nb-NO" sz="3800" b="1" dirty="0"/>
              <a:t>Introduction to ionospheric </a:t>
            </a:r>
            <a:r>
              <a:rPr lang="nb-NO" sz="3800" b="1" dirty="0" smtClean="0"/>
              <a:t>irregularities</a:t>
            </a:r>
            <a:endParaRPr lang="nb-NO" sz="3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0680" y="4969103"/>
            <a:ext cx="4148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cartoon showing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ionospheric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effects on GPS signals. Adapted from “A Beginner’s Guide to Space Weather and GPS” by P.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Kintner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nb-NO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Global scintill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11" y="1413933"/>
            <a:ext cx="380578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83" y="1768701"/>
            <a:ext cx="417195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03021" y="5297288"/>
            <a:ext cx="4593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Times New Roman" pitchFamily="18" charset="0"/>
                <a:cs typeface="Times New Roman" pitchFamily="18" charset="0"/>
              </a:rPr>
              <a:t>(A) </a:t>
            </a:r>
            <a:r>
              <a:rPr lang="nb-NO" sz="1600" dirty="0" smtClean="0">
                <a:latin typeface="Times New Roman" pitchFamily="18" charset="0"/>
                <a:cs typeface="Times New Roman" pitchFamily="18" charset="0"/>
              </a:rPr>
              <a:t>The global </a:t>
            </a:r>
            <a:r>
              <a:rPr lang="nb-NO" sz="1600" dirty="0">
                <a:latin typeface="Times New Roman" pitchFamily="18" charset="0"/>
                <a:cs typeface="Times New Roman" pitchFamily="18" charset="0"/>
              </a:rPr>
              <a:t>morphology of ionospheric scintillation activity </a:t>
            </a:r>
            <a:r>
              <a:rPr lang="nb-NO" sz="1600" dirty="0" smtClean="0"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nb-NO" sz="1600" dirty="0">
                <a:latin typeface="Times New Roman" pitchFamily="18" charset="0"/>
                <a:cs typeface="Times New Roman" pitchFamily="18" charset="0"/>
              </a:rPr>
              <a:t>solar maximum and solar minimum </a:t>
            </a:r>
            <a:r>
              <a:rPr lang="nb-NO" sz="1600" dirty="0" smtClean="0">
                <a:latin typeface="Times New Roman" pitchFamily="18" charset="0"/>
                <a:cs typeface="Times New Roman" pitchFamily="18" charset="0"/>
              </a:rPr>
              <a:t>(Basu </a:t>
            </a:r>
            <a:r>
              <a:rPr lang="nb-NO" sz="1600" dirty="0">
                <a:latin typeface="Times New Roman" pitchFamily="18" charset="0"/>
                <a:cs typeface="Times New Roman" pitchFamily="18" charset="0"/>
              </a:rPr>
              <a:t>et al., 1988); (B) </a:t>
            </a:r>
            <a:r>
              <a:rPr lang="nb-NO" sz="1600" dirty="0" smtClean="0">
                <a:latin typeface="Times New Roman" pitchFamily="18" charset="0"/>
                <a:cs typeface="Times New Roman" pitchFamily="18" charset="0"/>
              </a:rPr>
              <a:t>The MLAT/MLT distribution </a:t>
            </a:r>
            <a:r>
              <a:rPr lang="nb-NO" sz="16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nb-NO" sz="1600" dirty="0" smtClean="0">
                <a:latin typeface="Times New Roman" pitchFamily="18" charset="0"/>
                <a:cs typeface="Times New Roman" pitchFamily="18" charset="0"/>
              </a:rPr>
              <a:t>GPS </a:t>
            </a:r>
            <a:r>
              <a:rPr lang="nb-NO" sz="1600" dirty="0">
                <a:latin typeface="Times New Roman" pitchFamily="18" charset="0"/>
                <a:cs typeface="Times New Roman" pitchFamily="18" charset="0"/>
              </a:rPr>
              <a:t>phase </a:t>
            </a:r>
            <a:r>
              <a:rPr lang="nb-NO" sz="1600" dirty="0" smtClean="0">
                <a:latin typeface="Times New Roman" pitchFamily="18" charset="0"/>
                <a:cs typeface="Times New Roman" pitchFamily="18" charset="0"/>
              </a:rPr>
              <a:t>scintillations (</a:t>
            </a:r>
            <a:r>
              <a:rPr lang="nb-NO" sz="1600" dirty="0">
                <a:latin typeface="Times New Roman" pitchFamily="18" charset="0"/>
                <a:cs typeface="Times New Roman" pitchFamily="18" charset="0"/>
              </a:rPr>
              <a:t>Jin et al., 2015).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99561" y="1457635"/>
            <a:ext cx="457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(A)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63" y="3479216"/>
            <a:ext cx="4003932" cy="173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599561" y="3394749"/>
            <a:ext cx="457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b="1" dirty="0"/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13123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"/>
    </mc:Choice>
    <mc:Fallback xmlns="">
      <p:transition spd="slow" advTm="153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The IPIR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67" y="2005012"/>
            <a:ext cx="4665133" cy="435133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Swarm Datasets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 smtClean="0"/>
              <a:t>Level </a:t>
            </a:r>
            <a:r>
              <a:rPr lang="en-US" sz="1600" b="1" dirty="0"/>
              <a:t>2 </a:t>
            </a:r>
            <a:r>
              <a:rPr lang="en-US" sz="1600" b="1" dirty="0" smtClean="0"/>
              <a:t>data, TECxTMS_2F:</a:t>
            </a:r>
            <a:r>
              <a:rPr lang="en-US" sz="1600" dirty="0" smtClean="0"/>
              <a:t> GPS TEC </a:t>
            </a:r>
            <a:r>
              <a:rPr lang="en-US" sz="1600" dirty="0"/>
              <a:t>data, upon availability </a:t>
            </a:r>
            <a:r>
              <a:rPr lang="en-US" sz="1600" dirty="0" smtClean="0"/>
              <a:t>(data </a:t>
            </a:r>
            <a:r>
              <a:rPr lang="en-US" sz="1600" dirty="0"/>
              <a:t>might also be  derived from Level 1b (RINEX</a:t>
            </a:r>
            <a:r>
              <a:rPr lang="en-US" sz="1600" dirty="0" smtClean="0"/>
              <a:t>) </a:t>
            </a:r>
            <a:r>
              <a:rPr lang="en-US" sz="1600" b="1" dirty="0" smtClean="0"/>
              <a:t>GPSX_RO_1B</a:t>
            </a:r>
            <a:r>
              <a:rPr lang="en-US" sz="1600" dirty="0"/>
              <a:t> </a:t>
            </a:r>
            <a:r>
              <a:rPr lang="en-US" sz="1600" dirty="0" smtClean="0"/>
              <a:t>data). 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Level 1b Plasma products</a:t>
            </a:r>
            <a:r>
              <a:rPr lang="en-US" sz="1600" dirty="0"/>
              <a:t>, </a:t>
            </a:r>
            <a:r>
              <a:rPr lang="en-US" sz="1600" b="1" dirty="0"/>
              <a:t>EFIx_PL_1B</a:t>
            </a:r>
            <a:r>
              <a:rPr lang="en-US" sz="1600" dirty="0"/>
              <a:t>, 2Hz data from EFI; mainly Ne, but also </a:t>
            </a:r>
            <a:r>
              <a:rPr lang="en-US" sz="1600" dirty="0" err="1"/>
              <a:t>Te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Level 2 </a:t>
            </a:r>
            <a:r>
              <a:rPr lang="en-US" sz="1600" b="1" dirty="0" smtClean="0"/>
              <a:t>data, IBIxTMS_2F</a:t>
            </a:r>
            <a:r>
              <a:rPr lang="en-US" sz="1600" dirty="0" smtClean="0"/>
              <a:t>: Ionospheric Bubble </a:t>
            </a:r>
            <a:r>
              <a:rPr lang="en-US" sz="1600" dirty="0"/>
              <a:t>Index </a:t>
            </a:r>
            <a:r>
              <a:rPr lang="en-US" sz="1600" dirty="0" smtClean="0"/>
              <a:t>(IBI) for </a:t>
            </a:r>
            <a:r>
              <a:rPr lang="en-US" sz="1600" dirty="0"/>
              <a:t>equatorial regions.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Polar Cap Products (PCP)</a:t>
            </a:r>
            <a:r>
              <a:rPr lang="en-US" sz="1600" dirty="0"/>
              <a:t>: detecting and characterizing polar cap patches in the polar caps. 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 smtClean="0"/>
              <a:t>Level </a:t>
            </a:r>
            <a:r>
              <a:rPr lang="en-US" sz="1600" b="1" dirty="0"/>
              <a:t>2 </a:t>
            </a:r>
            <a:r>
              <a:rPr lang="en-US" sz="1600" b="1" dirty="0" smtClean="0"/>
              <a:t>data, FACxTMS_2F: </a:t>
            </a:r>
            <a:r>
              <a:rPr lang="en-US" sz="1600" dirty="0" smtClean="0"/>
              <a:t>Field Aligned Current (FAC), for detecting the boundaries of </a:t>
            </a:r>
            <a:r>
              <a:rPr lang="en-US" sz="1600" dirty="0" err="1" smtClean="0"/>
              <a:t>auroral</a:t>
            </a:r>
            <a:r>
              <a:rPr lang="en-US" sz="1600" dirty="0" smtClean="0"/>
              <a:t> zones.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Other products: e.g., MAGx_LR_1B Product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542" y="1911878"/>
            <a:ext cx="5800725" cy="1760049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604" y="3481743"/>
            <a:ext cx="3095625" cy="323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580" y="1358680"/>
            <a:ext cx="11194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 develop a new high-level data product, the </a:t>
            </a:r>
            <a:r>
              <a:rPr lang="en-US" b="1" dirty="0" err="1" smtClean="0"/>
              <a:t>Ionospheric</a:t>
            </a:r>
            <a:r>
              <a:rPr lang="en-US" b="1" dirty="0" smtClean="0"/>
              <a:t> Plasma Irregularities (IPIR) product that can characterize </a:t>
            </a:r>
          </a:p>
          <a:p>
            <a:r>
              <a:rPr lang="en-US" b="1" dirty="0" smtClean="0"/>
              <a:t>the </a:t>
            </a:r>
            <a:r>
              <a:rPr lang="en-US" b="1" dirty="0" err="1" smtClean="0"/>
              <a:t>ionospheric</a:t>
            </a:r>
            <a:r>
              <a:rPr lang="en-US" b="1" dirty="0" smtClean="0"/>
              <a:t> plasma irregularities and fluctuations by using measurements from Swarm satellites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10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"/>
    </mc:Choice>
    <mc:Fallback xmlns="">
      <p:transition spd="slow" advTm="107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Irregularity parameters from Swarm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3" y="1438011"/>
            <a:ext cx="11116734" cy="720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 smtClean="0"/>
              <a:t>Many parameters can be derived from the Swarm datasets: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17269" y="2497164"/>
            <a:ext cx="4430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An Example </a:t>
            </a:r>
            <a:r>
              <a:rPr lang="nb-NO" dirty="0" smtClean="0"/>
              <a:t>for calculating density gradients.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04" y="3077105"/>
            <a:ext cx="4589463" cy="1060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86" y="2377546"/>
            <a:ext cx="3871382" cy="727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58" y="4568297"/>
            <a:ext cx="3292475" cy="677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35" y="5303839"/>
            <a:ext cx="4131733" cy="9898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727" y="4192602"/>
            <a:ext cx="320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Langmiur probe </a:t>
            </a:r>
            <a:r>
              <a:rPr lang="nb-NO" b="1" dirty="0" smtClean="0"/>
              <a:t>(ROD</a:t>
            </a:r>
            <a:r>
              <a:rPr lang="nb-NO" b="1" dirty="0"/>
              <a:t>, RODI)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 r="8056"/>
          <a:stretch/>
        </p:blipFill>
        <p:spPr>
          <a:xfrm>
            <a:off x="6095999" y="2782552"/>
            <a:ext cx="5596467" cy="3600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2076" y="1999734"/>
            <a:ext cx="3964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TEC onboard swarm (TEC, ROT, ROTI)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07667" y="1930401"/>
            <a:ext cx="229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Density gradients…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"/>
    </mc:Choice>
    <mc:Fallback xmlns="">
      <p:transition spd="slow" advTm="87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Typical observations at high latiutdes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r="7011" b="8670"/>
          <a:stretch/>
        </p:blipFill>
        <p:spPr>
          <a:xfrm>
            <a:off x="810959" y="1556394"/>
            <a:ext cx="4514676" cy="43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7"/>
          <a:stretch/>
        </p:blipFill>
        <p:spPr>
          <a:xfrm>
            <a:off x="5538362" y="1397000"/>
            <a:ext cx="5798504" cy="50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522" y="5883967"/>
            <a:ext cx="395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GPS TEC map in MLAT/MLT coordinates.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"/>
    </mc:Choice>
    <mc:Fallback xmlns="">
      <p:transition spd="slow" advTm="72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Ionospheric irregularities at high-latitudes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133" y="1978551"/>
            <a:ext cx="564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Langmuir Probe onboard Swarm 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3559" r="3264" b="9656"/>
          <a:stretch/>
        </p:blipFill>
        <p:spPr>
          <a:xfrm>
            <a:off x="6250176" y="2479081"/>
            <a:ext cx="5860362" cy="3291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3299" r="3124" b="10304"/>
          <a:stretch/>
        </p:blipFill>
        <p:spPr>
          <a:xfrm>
            <a:off x="226139" y="2479081"/>
            <a:ext cx="5906530" cy="3291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28931" y="1971201"/>
            <a:ext cx="603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GPS TEC onboard Swarm A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81" y="4108450"/>
            <a:ext cx="2247900" cy="2247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62187" y="3965891"/>
            <a:ext cx="173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Like a radar scan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97667" y="1481667"/>
            <a:ext cx="453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Swarm covers a certain MLT sector in each day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8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"/>
    </mc:Choice>
    <mc:Fallback xmlns="">
      <p:transition spd="slow" advTm="1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/>
              <a:t>Monthly averages of ionospheric irregularities at high latitudes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546750"/>
            <a:ext cx="564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Langmuir Probe onboard Swarm 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54331" y="1590200"/>
            <a:ext cx="603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GPS onboard Swarm 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3" y="1969882"/>
            <a:ext cx="5695610" cy="43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22" y="2020683"/>
            <a:ext cx="572894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"/>
    </mc:Choice>
    <mc:Fallback xmlns="">
      <p:transition spd="slow" advTm="116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Climatology of irregularities at </a:t>
            </a:r>
            <a:r>
              <a:rPr lang="nb-NO" dirty="0" smtClean="0"/>
              <a:t>high latitudes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2C0D135-B5AA-4813-90F7-C8A7CBA0598C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6999" y="1453617"/>
            <a:ext cx="564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Langmuir Probe onboard Swarm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8931" y="1310800"/>
            <a:ext cx="603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/>
              <a:t>GPS onboard Swarm 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7800" y="5429814"/>
            <a:ext cx="9820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In both hemispheres, Ne is higher at the dayside, Ne decreases gradually from dayside to nightside;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RODI and </a:t>
            </a:r>
            <a:r>
              <a:rPr lang="nb-NO" dirty="0" smtClean="0">
                <a:sym typeface="Symbol" panose="05050102010706020507" pitchFamily="18" charset="2"/>
              </a:rPr>
              <a:t>Ne </a:t>
            </a:r>
            <a:r>
              <a:rPr lang="nb-NO" dirty="0" smtClean="0"/>
              <a:t>are higher in the dayside polar cap and decrease toward the nightside auroral oval;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ROT and ROTI are significant both in the dayside polar cap and along the auroral oval.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1"/>
          <a:stretch/>
        </p:blipFill>
        <p:spPr>
          <a:xfrm>
            <a:off x="730561" y="1921933"/>
            <a:ext cx="4939678" cy="3352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2"/>
          <a:stretch/>
        </p:blipFill>
        <p:spPr>
          <a:xfrm>
            <a:off x="6030693" y="1820333"/>
            <a:ext cx="4939678" cy="347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3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"/>
    </mc:Choice>
    <mc:Fallback xmlns="">
      <p:transition spd="slow" advTm="104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615</Words>
  <Application>Microsoft Office PowerPoint</Application>
  <PresentationFormat>Widescreen</PresentationFormat>
  <Paragraphs>89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Custom Design</vt:lpstr>
      <vt:lpstr>Detecting high-latitude ionospheric plasma irregularities by Swarm satellites</vt:lpstr>
      <vt:lpstr>Outline </vt:lpstr>
      <vt:lpstr>PowerPoint Presentation</vt:lpstr>
      <vt:lpstr>The IPIR concept</vt:lpstr>
      <vt:lpstr>Irregularity parameters from Swarm</vt:lpstr>
      <vt:lpstr>Typical observations at high latiutdes</vt:lpstr>
      <vt:lpstr>Ionospheric irregularities at high-latitudes </vt:lpstr>
      <vt:lpstr>Monthly averages of ionospheric irregularities at high latitudes</vt:lpstr>
      <vt:lpstr>Climatology of irregularities at high latitudes</vt:lpstr>
      <vt:lpstr>IMF By dependence of irregularities</vt:lpstr>
      <vt:lpstr>Seasonal variations of ionospheric irregularities</vt:lpstr>
      <vt:lpstr>Summary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Yaqi Jin</dc:creator>
  <cp:lastModifiedBy>Yaqi Jin</cp:lastModifiedBy>
  <cp:revision>130</cp:revision>
  <dcterms:created xsi:type="dcterms:W3CDTF">2018-03-19T13:54:14Z</dcterms:created>
  <dcterms:modified xsi:type="dcterms:W3CDTF">2019-01-29T11:48:08Z</dcterms:modified>
</cp:coreProperties>
</file>